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0"/>
  </p:notesMasterIdLst>
  <p:sldIdLst>
    <p:sldId id="266" r:id="rId5"/>
    <p:sldId id="267" r:id="rId6"/>
    <p:sldId id="268" r:id="rId7"/>
    <p:sldId id="295" r:id="rId8"/>
    <p:sldId id="293" r:id="rId9"/>
    <p:sldId id="272" r:id="rId10"/>
    <p:sldId id="273" r:id="rId11"/>
    <p:sldId id="287" r:id="rId12"/>
    <p:sldId id="277" r:id="rId13"/>
    <p:sldId id="274" r:id="rId14"/>
    <p:sldId id="271" r:id="rId15"/>
    <p:sldId id="288" r:id="rId16"/>
    <p:sldId id="289" r:id="rId17"/>
    <p:sldId id="290" r:id="rId18"/>
    <p:sldId id="291" r:id="rId19"/>
    <p:sldId id="282" r:id="rId20"/>
    <p:sldId id="275" r:id="rId21"/>
    <p:sldId id="278" r:id="rId22"/>
    <p:sldId id="279" r:id="rId23"/>
    <p:sldId id="281" r:id="rId24"/>
    <p:sldId id="292" r:id="rId25"/>
    <p:sldId id="280" r:id="rId26"/>
    <p:sldId id="285" r:id="rId27"/>
    <p:sldId id="294" r:id="rId28"/>
    <p:sldId id="28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69DA25-F6E4-4182-AF04-C2C66F65A565}" v="101" dt="2022-09-19T23:12:26.153"/>
    <p1510:client id="{318F8ABD-9A41-43FE-83B0-7B014B65DB05}" v="107" dt="2022-09-20T20:20:04.689"/>
    <p1510:client id="{40EFEA26-4CB0-4763-9913-7CD84A91B8F2}" v="10" dt="2022-09-19T22:50:55.945"/>
    <p1510:client id="{44F25ABD-061D-47ED-B6DB-D0FBBB5F4FBC}" v="6" dt="2022-09-20T19:56:30.941"/>
    <p1510:client id="{870B2DDF-964A-4E61-BDAD-B192F461DEFA}" v="48" dt="2022-09-20T20:11:32.286"/>
    <p1510:client id="{88083CD2-3E33-43B4-9F70-4BEA991A85E9}" v="28" dt="2022-09-19T23:29:45.160"/>
    <p1510:client id="{90C67E2A-AB10-43F9-9888-A372C9B65531}" v="12" dt="2022-09-20T20:17:04.568"/>
    <p1510:client id="{92F8AF48-04C9-423A-AF04-BF4FC4040F50}" v="479" dt="2022-09-19T22:44:43.090"/>
    <p1510:client id="{B3D1FA67-4DAF-054D-ABDC-5858555154A6}" v="353" dt="2022-09-20T20:36:02.081"/>
    <p1510:client id="{EA4AF813-990B-4D6D-95D4-84422DCAAE45}" v="232" dt="2022-09-20T20:09:56.7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357" autoAdjust="0"/>
    <p:restoredTop sz="94660"/>
  </p:normalViewPr>
  <p:slideViewPr>
    <p:cSldViewPr snapToGrid="0">
      <p:cViewPr varScale="1">
        <p:scale>
          <a:sx n="81" d="100"/>
          <a:sy n="81" d="100"/>
        </p:scale>
        <p:origin x="216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9/19/22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9/19/22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>
            <a:normAutofit/>
          </a:bodyPr>
          <a:lstStyle/>
          <a:p>
            <a:r>
              <a:rPr lang="en-US" dirty="0"/>
              <a:t>Data Mining NFL player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765100" cy="19473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Samit Patel, Chris Frederick,</a:t>
            </a:r>
          </a:p>
          <a:p>
            <a:r>
              <a:rPr lang="en-US" dirty="0">
                <a:solidFill>
                  <a:schemeClr val="tx1"/>
                </a:solidFill>
              </a:rPr>
              <a:t>Andrew Taylor, Tom Brown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10">
            <a:extLst>
              <a:ext uri="{FF2B5EF4-FFF2-40B4-BE49-F238E27FC236}">
                <a16:creationId xmlns:a16="http://schemas.microsoft.com/office/drawing/2014/main" id="{D7C08167-CFBF-4DCB-8E96-04970AB11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2AB236E-3A06-4660-8CAC-76D68F90A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9EDA09C-3BE4-42FE-9F11-C3AC64F2E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8DC8663-F36E-48C0-AFDE-8DC2D7BD6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D90957B-E13E-454D-B812-E6716E7DE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630C507-BE71-4AEB-ABDB-AC2BAB3DA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8" name="Rectangle 17">
            <a:extLst>
              <a:ext uri="{FF2B5EF4-FFF2-40B4-BE49-F238E27FC236}">
                <a16:creationId xmlns:a16="http://schemas.microsoft.com/office/drawing/2014/main" id="{321515B3-D7DF-4C4F-A467-045381880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417F5F-2A40-2DB0-88C1-8967D6FCD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8579" y="4487332"/>
            <a:ext cx="5627158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WR Tiers </a:t>
            </a:r>
          </a:p>
        </p:txBody>
      </p:sp>
      <p:pic>
        <p:nvPicPr>
          <p:cNvPr id="5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EE904A89-9521-3C16-503F-4354C5540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" b="9621"/>
          <a:stretch/>
        </p:blipFill>
        <p:spPr>
          <a:xfrm>
            <a:off x="831" y="10"/>
            <a:ext cx="3502025" cy="420623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01727FC8-2847-A83E-E375-73988B92FA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16" b="3982"/>
          <a:stretch/>
        </p:blipFill>
        <p:spPr>
          <a:xfrm>
            <a:off x="8279016" y="3084807"/>
            <a:ext cx="3505199" cy="2809911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D3428-9535-FD0D-8253-9742F54991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84612" y="685800"/>
            <a:ext cx="6626072" cy="36152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</a:rPr>
              <a:t>Used k means clustering to create tiers</a:t>
            </a: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</a:rPr>
              <a:t> Tier 1 values (16.3 +)</a:t>
            </a: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</a:rPr>
              <a:t> Tier 2 values (12.2 - 16.2)</a:t>
            </a: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</a:rPr>
              <a:t> Tier 3 values (8.19 - 12.1)</a:t>
            </a: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</a:rPr>
              <a:t>Tier 4 values (0 - 8.18)</a:t>
            </a:r>
          </a:p>
          <a:p>
            <a:pPr marL="285750" indent="-285750">
              <a:buFont typeface="Wingdings 3" panose="05040102010807070707" pitchFamily="18" charset="2"/>
              <a:buChar char=""/>
            </a:pPr>
            <a:endParaRPr lang="en-US"/>
          </a:p>
          <a:p>
            <a:pPr marL="285750" indent="-285750">
              <a:buFont typeface="Wingdings 3" panose="05040102010807070707" pitchFamily="18" charset="2"/>
              <a:buChar char=""/>
            </a:pPr>
            <a:endParaRPr lang="en-US"/>
          </a:p>
        </p:txBody>
      </p:sp>
      <p:grpSp>
        <p:nvGrpSpPr>
          <p:cNvPr id="39" name="Group 19">
            <a:extLst>
              <a:ext uri="{FF2B5EF4-FFF2-40B4-BE49-F238E27FC236}">
                <a16:creationId xmlns:a16="http://schemas.microsoft.com/office/drawing/2014/main" id="{1D0D9B5C-0C7A-4DB1-BD34-5F267130C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9667085-F7BD-4A03-92CF-22ED6F2B4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21">
              <a:extLst>
                <a:ext uri="{FF2B5EF4-FFF2-40B4-BE49-F238E27FC236}">
                  <a16:creationId xmlns:a16="http://schemas.microsoft.com/office/drawing/2014/main" id="{54411341-4997-4B9D-BB9B-4BF14574AC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868991E-A4D1-4796-86E1-C2DC1C97E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23">
              <a:extLst>
                <a:ext uri="{FF2B5EF4-FFF2-40B4-BE49-F238E27FC236}">
                  <a16:creationId xmlns:a16="http://schemas.microsoft.com/office/drawing/2014/main" id="{CC468045-48FC-43D1-9CAC-BB8A5598B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E9FBD81-3F27-4C7D-8DEA-3E15112C50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7510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1988B-D31A-01F6-C2EB-BB8718DE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QB Tiers</a:t>
            </a:r>
          </a:p>
        </p:txBody>
      </p:sp>
      <p:pic>
        <p:nvPicPr>
          <p:cNvPr id="6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03D51E7F-010D-2401-AD26-CBC21BDBFCC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375" r="2375"/>
          <a:stretch/>
        </p:blipFill>
        <p:spPr>
          <a:xfrm>
            <a:off x="989012" y="914400"/>
            <a:ext cx="3471474" cy="48387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8D5A8B-C749-F245-42B1-23CFEDBEF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Tier 1 (19.3 +)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Tier 2 (15.5 - 19.2)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Tier 3 (11.8 - 15.4)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Tier 4 (0 - 11.7)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3" descr="Table&#10;&#10;Description automatically generated">
            <a:extLst>
              <a:ext uri="{FF2B5EF4-FFF2-40B4-BE49-F238E27FC236}">
                <a16:creationId xmlns:a16="http://schemas.microsoft.com/office/drawing/2014/main" id="{C5D262BE-FE17-ACF9-5C09-D8028BCA6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8777" y="1450081"/>
            <a:ext cx="2743200" cy="410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592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094DD-E4BD-F815-FEBF-26058D9A2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RB Tiers</a:t>
            </a:r>
          </a:p>
        </p:txBody>
      </p:sp>
      <p:pic>
        <p:nvPicPr>
          <p:cNvPr id="5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5ADA06C-AEAF-4632-1257-20622B3ECD3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375" r="2375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92A543-BAB0-DBBA-1488-24617F685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Tier 1 (18.5 +)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Tier 2 (12.7 - 18.4)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Tier 3 (5.42 - 12.6)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Tier 4 (0 - 5.41)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5" descr="Table&#10;&#10;Description automatically generated">
            <a:extLst>
              <a:ext uri="{FF2B5EF4-FFF2-40B4-BE49-F238E27FC236}">
                <a16:creationId xmlns:a16="http://schemas.microsoft.com/office/drawing/2014/main" id="{258BF128-4913-F159-38EE-0C383689E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3796" y="1838865"/>
            <a:ext cx="2743200" cy="346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06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9117C-5C8C-6240-E78C-909977D6C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 Tiers</a:t>
            </a:r>
          </a:p>
        </p:txBody>
      </p:sp>
      <p:pic>
        <p:nvPicPr>
          <p:cNvPr id="5" name="Picture 5" descr="Chart&#10;&#10;Description automatically generated">
            <a:extLst>
              <a:ext uri="{FF2B5EF4-FFF2-40B4-BE49-F238E27FC236}">
                <a16:creationId xmlns:a16="http://schemas.microsoft.com/office/drawing/2014/main" id="{A916CC97-EFF3-E12A-1695-5B6513EA874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375" r="2375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3B1CC2-D9A1-387A-F0E8-9E8C77E05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Tier 1 (11.7 +)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Tier 2 (7.24 - 11.6)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Tier 3 (3.34 - 7.23)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Tier 4 (0 - 3.33)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5" descr="Table&#10;&#10;Description automatically generated">
            <a:extLst>
              <a:ext uri="{FF2B5EF4-FFF2-40B4-BE49-F238E27FC236}">
                <a16:creationId xmlns:a16="http://schemas.microsoft.com/office/drawing/2014/main" id="{1990E42C-D525-8655-0744-7DE39ED89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178" y="2181885"/>
            <a:ext cx="2743200" cy="356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323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97AB4-9232-7842-839A-40D56BF7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280" y="658779"/>
            <a:ext cx="6019800" cy="1143000"/>
          </a:xfrm>
        </p:spPr>
        <p:txBody>
          <a:bodyPr/>
          <a:lstStyle/>
          <a:p>
            <a:r>
              <a:rPr lang="en-US" dirty="0"/>
              <a:t>WR Teammates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CF572E-F713-E8BC-DF00-C2BCAB2F7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72259" y="2042088"/>
            <a:ext cx="6021388" cy="2048933"/>
          </a:xfrm>
        </p:spPr>
        <p:txBody>
          <a:bodyPr/>
          <a:lstStyle/>
          <a:p>
            <a:pPr marL="285750" indent="-285750">
              <a:buFont typeface="Arial" panose="05040102010807070707" pitchFamily="18" charset="2"/>
              <a:buChar char="•"/>
            </a:pPr>
            <a:r>
              <a:rPr lang="en-US" dirty="0">
                <a:solidFill>
                  <a:schemeClr val="tx1"/>
                </a:solidFill>
              </a:rPr>
              <a:t>We took 3 of the next best WRs on the team and placed them with our data </a:t>
            </a:r>
          </a:p>
        </p:txBody>
      </p:sp>
      <p:pic>
        <p:nvPicPr>
          <p:cNvPr id="19" name="Picture 20" descr="Table&#10;&#10;Description automatically generated">
            <a:extLst>
              <a:ext uri="{FF2B5EF4-FFF2-40B4-BE49-F238E27FC236}">
                <a16:creationId xmlns:a16="http://schemas.microsoft.com/office/drawing/2014/main" id="{212BDF44-641A-AE32-D66E-407C1DED5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145" y="3065782"/>
            <a:ext cx="9039156" cy="27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586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B2ADD-A618-D336-AF0B-260B768AD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2515" y="31885"/>
            <a:ext cx="6019800" cy="1143000"/>
          </a:xfrm>
        </p:spPr>
        <p:txBody>
          <a:bodyPr/>
          <a:lstStyle/>
          <a:p>
            <a:r>
              <a:rPr lang="en-US" dirty="0"/>
              <a:t>Final Data set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AEFCA1C-43C1-1BB8-BA39-CF0A3E23A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3" descr="Table&#10;&#10;Description automatically generated">
            <a:extLst>
              <a:ext uri="{FF2B5EF4-FFF2-40B4-BE49-F238E27FC236}">
                <a16:creationId xmlns:a16="http://schemas.microsoft.com/office/drawing/2014/main" id="{4C53BF2B-24BF-A7CC-02C6-8BFBE4AC6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10" y="1538848"/>
            <a:ext cx="11240218" cy="489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30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3A32-DA69-EB45-479C-20BD4641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14" y="174125"/>
            <a:ext cx="10702656" cy="1507067"/>
          </a:xfrm>
        </p:spPr>
        <p:txBody>
          <a:bodyPr/>
          <a:lstStyle/>
          <a:p>
            <a:r>
              <a:rPr lang="en-US" dirty="0"/>
              <a:t>Variables Used for Classification and Prediction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DD73AE-4123-8A0A-1244-2B612BF8F75B}"/>
              </a:ext>
            </a:extLst>
          </p:cNvPr>
          <p:cNvSpPr txBox="1"/>
          <p:nvPr/>
        </p:nvSpPr>
        <p:spPr>
          <a:xfrm>
            <a:off x="388189" y="1863306"/>
            <a:ext cx="5546785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dirty="0"/>
              <a:t>Models - Naïve Bayes(Holdout Test), Naïve Bayes (Cross Validation) , Random Forest</a:t>
            </a:r>
          </a:p>
          <a:p>
            <a:endParaRPr lang="en-US" sz="2400" dirty="0"/>
          </a:p>
          <a:p>
            <a:r>
              <a:rPr lang="en-US" sz="2400" dirty="0"/>
              <a:t>Label – WR Tiers</a:t>
            </a:r>
          </a:p>
          <a:p>
            <a:r>
              <a:rPr lang="en-US" sz="2400" dirty="0"/>
              <a:t>Predictors – QB Tiers, RB Tiers, TE Tiers, WR2 Tiers, WR3 Tiers, WR4 Tiers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1043E3-E5A8-7FE8-7F09-16E949CCB5E0}"/>
              </a:ext>
            </a:extLst>
          </p:cNvPr>
          <p:cNvSpPr txBox="1"/>
          <p:nvPr/>
        </p:nvSpPr>
        <p:spPr>
          <a:xfrm>
            <a:off x="6096000" y="1681192"/>
            <a:ext cx="5546785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dirty="0"/>
              <a:t>Models – SVM (Linear Kernel), SVM (Polynomial Kernel), KNN</a:t>
            </a:r>
          </a:p>
          <a:p>
            <a:endParaRPr lang="en-US" sz="2400" dirty="0"/>
          </a:p>
          <a:p>
            <a:r>
              <a:rPr lang="en-US" sz="2400" dirty="0"/>
              <a:t>Label – WR Tiers</a:t>
            </a:r>
          </a:p>
          <a:p>
            <a:r>
              <a:rPr lang="en-US" sz="2400" dirty="0"/>
              <a:t>Predictors – QB Points, RB Points, TE Points, WR2 Points, WR3 Points, WR4 Points</a:t>
            </a:r>
          </a:p>
        </p:txBody>
      </p:sp>
    </p:spTree>
    <p:extLst>
      <p:ext uri="{BB962C8B-B14F-4D97-AF65-F5344CB8AC3E}">
        <p14:creationId xmlns:p14="http://schemas.microsoft.com/office/powerpoint/2010/main" val="2800427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3A32-DA69-EB45-479C-20BD4641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14" y="174125"/>
            <a:ext cx="9503584" cy="1507067"/>
          </a:xfrm>
        </p:spPr>
        <p:txBody>
          <a:bodyPr/>
          <a:lstStyle/>
          <a:p>
            <a:r>
              <a:rPr lang="en-US" dirty="0" err="1"/>
              <a:t>NaÏve</a:t>
            </a:r>
            <a:r>
              <a:rPr lang="en-US" dirty="0"/>
              <a:t> Bayes (Holdout Test, p = 0.7)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49AFDF-9489-7317-32C1-E39D5329B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318" y="1397646"/>
            <a:ext cx="4990309" cy="473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205217-A93B-7951-2AB4-475060F732DC}"/>
              </a:ext>
            </a:extLst>
          </p:cNvPr>
          <p:cNvSpPr txBox="1"/>
          <p:nvPr/>
        </p:nvSpPr>
        <p:spPr>
          <a:xfrm>
            <a:off x="7062952" y="1939159"/>
            <a:ext cx="35787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Wi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th Naïve Bayes, we were able to yield a 31.25% accuracy. The upper end of our confidence interval is 46.25% 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sz="1800" b="0" i="0" dirty="0">
                <a:effectLst/>
                <a:latin typeface="Arial" panose="020B0604020202020204" pitchFamily="34" charset="0"/>
              </a:rPr>
              <a:t>Ranks 4</a:t>
            </a:r>
            <a:r>
              <a:rPr lang="en-US" sz="1800" b="0" i="0" baseline="30000" dirty="0">
                <a:effectLst/>
                <a:latin typeface="Arial" panose="020B0604020202020204" pitchFamily="34" charset="0"/>
              </a:rPr>
              <a:t>th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 among all models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224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C0EC7B-AC2C-F8FF-63F4-EE5B7F92D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789" y="358193"/>
            <a:ext cx="8357336" cy="98159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NaÏve</a:t>
            </a:r>
            <a:r>
              <a:rPr lang="en-US" dirty="0"/>
              <a:t> Bayes With Cross Validation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8EA7C97-5584-D647-D698-6EE140DFC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384" y="1491941"/>
            <a:ext cx="5261737" cy="5007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22E38E-3566-5937-58BA-EFED6C6DEE6B}"/>
              </a:ext>
            </a:extLst>
          </p:cNvPr>
          <p:cNvSpPr txBox="1"/>
          <p:nvPr/>
        </p:nvSpPr>
        <p:spPr>
          <a:xfrm>
            <a:off x="6952593" y="2065283"/>
            <a:ext cx="41620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W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e ran the same analysis but set the method equal to cross validation (cv).  We can see that this gave us a lower accuracy percentage, with an accuracy of 20.83%, and an upper limit of 34.99%.  This particular method doesn’t inspire the most confidence.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sz="1800" b="0" i="0" dirty="0">
                <a:effectLst/>
                <a:latin typeface="Arial" panose="020B0604020202020204" pitchFamily="34" charset="0"/>
              </a:rPr>
              <a:t>Ranks 6</a:t>
            </a:r>
            <a:r>
              <a:rPr lang="en-US" sz="1800" b="0" i="0" baseline="30000" dirty="0">
                <a:effectLst/>
                <a:latin typeface="Arial" panose="020B0604020202020204" pitchFamily="34" charset="0"/>
              </a:rPr>
              <a:t>th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 among all models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endParaRPr lang="en-US" sz="1800" b="0" i="0" dirty="0">
              <a:effectLst/>
              <a:latin typeface="Arial" panose="020B0604020202020204" pitchFamily="34" charset="0"/>
            </a:endParaRPr>
          </a:p>
          <a:p>
            <a:r>
              <a:rPr lang="en-US" sz="1800" b="0" i="0" dirty="0">
                <a:effectLst/>
                <a:latin typeface="Arial" panose="020B0604020202020204" pitchFamily="34" charset="0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21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3A32-DA69-EB45-479C-20BD4641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14" y="174125"/>
            <a:ext cx="10797546" cy="1507067"/>
          </a:xfrm>
        </p:spPr>
        <p:txBody>
          <a:bodyPr/>
          <a:lstStyle/>
          <a:p>
            <a:r>
              <a:rPr lang="en-US" dirty="0"/>
              <a:t>Random Forest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806C276-1A8B-DA01-391C-5682F3934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179" y="1681192"/>
            <a:ext cx="4812792" cy="460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96AB11-AEEE-EC50-F2CF-D46CD9CCF546}"/>
              </a:ext>
            </a:extLst>
          </p:cNvPr>
          <p:cNvSpPr txBox="1"/>
          <p:nvPr/>
        </p:nvSpPr>
        <p:spPr>
          <a:xfrm>
            <a:off x="7362497" y="2317531"/>
            <a:ext cx="42566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This model’s accuracy came in at roughly 35.42%.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Ranks 3</a:t>
            </a:r>
            <a:r>
              <a:rPr lang="en-US" baseline="30000" dirty="0">
                <a:latin typeface="Arial" panose="020B0604020202020204" pitchFamily="34" charset="0"/>
              </a:rPr>
              <a:t>rd</a:t>
            </a:r>
            <a:r>
              <a:rPr lang="en-US" dirty="0">
                <a:latin typeface="Arial" panose="020B0604020202020204" pitchFamily="34" charset="0"/>
              </a:rPr>
              <a:t> among all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522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3A32-DA69-EB45-479C-20BD4641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14" y="174125"/>
            <a:ext cx="8534400" cy="1507067"/>
          </a:xfrm>
        </p:spPr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F84B0E-109D-0B1E-F901-C4DE9A8FFA68}"/>
              </a:ext>
            </a:extLst>
          </p:cNvPr>
          <p:cNvSpPr txBox="1"/>
          <p:nvPr/>
        </p:nvSpPr>
        <p:spPr>
          <a:xfrm>
            <a:off x="388189" y="1863306"/>
            <a:ext cx="85315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Analysis tools for fantasy football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Predict fantasy point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Identify breakout players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Breakout definition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60EF1B-B079-72C4-2263-F23CC30B0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2" y="3615669"/>
            <a:ext cx="1298395" cy="15936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DB6CC7-C5B1-7AF8-E6C6-216CB4DC6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663" y="3615670"/>
            <a:ext cx="1183536" cy="15936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89E4D4-617B-46F6-FE22-CD617E5784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0939" y="3588969"/>
            <a:ext cx="1716074" cy="16939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8848662-F8B4-286D-E420-AC3031012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4800" y="4435967"/>
            <a:ext cx="1922400" cy="16939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BFD9A7-01C3-1699-CFF0-723D5900E9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9506" y="4569490"/>
            <a:ext cx="1539466" cy="156047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DE78183-CBF6-73ED-4282-EA0491FB58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6088" y="4402834"/>
            <a:ext cx="2273342" cy="16939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6A74BC-6307-2606-745D-8FA27A7C267D}"/>
              </a:ext>
            </a:extLst>
          </p:cNvPr>
          <p:cNvSpPr txBox="1"/>
          <p:nvPr/>
        </p:nvSpPr>
        <p:spPr>
          <a:xfrm>
            <a:off x="90718" y="5209306"/>
            <a:ext cx="139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1(from 19)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EF913D-58D4-EC91-7DFC-D45E04FA6546}"/>
              </a:ext>
            </a:extLst>
          </p:cNvPr>
          <p:cNvSpPr txBox="1"/>
          <p:nvPr/>
        </p:nvSpPr>
        <p:spPr>
          <a:xfrm>
            <a:off x="10790354" y="5235678"/>
            <a:ext cx="139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 (from 93)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54083-D913-18B8-0D5C-2FA8D96EEE80}"/>
              </a:ext>
            </a:extLst>
          </p:cNvPr>
          <p:cNvSpPr txBox="1"/>
          <p:nvPr/>
        </p:nvSpPr>
        <p:spPr>
          <a:xfrm>
            <a:off x="1661898" y="6096830"/>
            <a:ext cx="139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 (from 28)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68D469-FECA-096C-3337-B083E570C991}"/>
              </a:ext>
            </a:extLst>
          </p:cNvPr>
          <p:cNvSpPr txBox="1"/>
          <p:nvPr/>
        </p:nvSpPr>
        <p:spPr>
          <a:xfrm>
            <a:off x="5399246" y="6129963"/>
            <a:ext cx="139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1(from 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5206FE-EDBD-35C0-B99A-04CC69946B2F}"/>
              </a:ext>
            </a:extLst>
          </p:cNvPr>
          <p:cNvSpPr txBox="1"/>
          <p:nvPr/>
        </p:nvSpPr>
        <p:spPr>
          <a:xfrm>
            <a:off x="7296720" y="5282783"/>
            <a:ext cx="139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(from 1)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6C755D-0720-03DB-8DE2-793808E2A431}"/>
              </a:ext>
            </a:extLst>
          </p:cNvPr>
          <p:cNvSpPr txBox="1"/>
          <p:nvPr/>
        </p:nvSpPr>
        <p:spPr>
          <a:xfrm>
            <a:off x="3853169" y="5235678"/>
            <a:ext cx="139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(from 4)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22B04B-0DF4-4533-7170-871C7CF2D618}"/>
              </a:ext>
            </a:extLst>
          </p:cNvPr>
          <p:cNvSpPr txBox="1"/>
          <p:nvPr/>
        </p:nvSpPr>
        <p:spPr>
          <a:xfrm>
            <a:off x="9092485" y="6129963"/>
            <a:ext cx="139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(from 7)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4294A6-6858-1CAB-84E6-B07992D2F53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15912" y="3612397"/>
            <a:ext cx="1385370" cy="159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6013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3A32-DA69-EB45-479C-20BD4641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14" y="174125"/>
            <a:ext cx="8534400" cy="1507067"/>
          </a:xfrm>
        </p:spPr>
        <p:txBody>
          <a:bodyPr/>
          <a:lstStyle/>
          <a:p>
            <a:r>
              <a:rPr lang="en-US" dirty="0"/>
              <a:t>SVM (Linear Kernel)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905BCDE-489A-5D43-3A2C-4C5D52C3B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4615" y="1400776"/>
            <a:ext cx="5495565" cy="5176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AE1ED-F0F1-9EE9-C56F-ED73218C23F6}"/>
              </a:ext>
            </a:extLst>
          </p:cNvPr>
          <p:cNvSpPr txBox="1"/>
          <p:nvPr/>
        </p:nvSpPr>
        <p:spPr>
          <a:xfrm>
            <a:off x="7772400" y="1813034"/>
            <a:ext cx="32949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Linear SVM yielded an accuracy of 38.71% with an upper confidence interval of 57.81%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Ranks 2</a:t>
            </a:r>
            <a:r>
              <a:rPr lang="en-US" baseline="30000" dirty="0">
                <a:latin typeface="Arial" panose="020B0604020202020204" pitchFamily="34" charset="0"/>
              </a:rPr>
              <a:t>nd</a:t>
            </a:r>
            <a:r>
              <a:rPr lang="en-US" dirty="0">
                <a:latin typeface="Arial" panose="020B0604020202020204" pitchFamily="34" charset="0"/>
              </a:rPr>
              <a:t> among all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095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15AA9-6176-F726-A763-58384E39B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88" y="268900"/>
            <a:ext cx="8534400" cy="1507067"/>
          </a:xfrm>
        </p:spPr>
        <p:txBody>
          <a:bodyPr/>
          <a:lstStyle/>
          <a:p>
            <a:r>
              <a:rPr lang="en-US" dirty="0"/>
              <a:t>SVM (Polynomial Kernel)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4DC75ED-DAB9-C612-7ED4-6CE64C353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365" y="1515381"/>
            <a:ext cx="5069635" cy="4797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E9CB7A-F6ED-573E-8286-DB554C2DE0C4}"/>
              </a:ext>
            </a:extLst>
          </p:cNvPr>
          <p:cNvSpPr txBox="1"/>
          <p:nvPr/>
        </p:nvSpPr>
        <p:spPr>
          <a:xfrm>
            <a:off x="6936828" y="1970690"/>
            <a:ext cx="27904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R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esults were even further improved with an accuracy of 51.61% and an upper confidence of 69.85%. 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Ranks 1</a:t>
            </a:r>
            <a:r>
              <a:rPr lang="en-US" baseline="30000" dirty="0">
                <a:latin typeface="Arial" panose="020B0604020202020204" pitchFamily="34" charset="0"/>
              </a:rPr>
              <a:t>st</a:t>
            </a:r>
            <a:r>
              <a:rPr lang="en-US" dirty="0">
                <a:latin typeface="Arial" panose="020B0604020202020204" pitchFamily="34" charset="0"/>
              </a:rPr>
              <a:t> among all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819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3A32-DA69-EB45-479C-20BD4641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13" y="174125"/>
            <a:ext cx="11470407" cy="1507067"/>
          </a:xfrm>
        </p:spPr>
        <p:txBody>
          <a:bodyPr/>
          <a:lstStyle/>
          <a:p>
            <a:r>
              <a:rPr lang="en-US" dirty="0"/>
              <a:t>K-nearest neighbor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3C36984-610B-FE09-0443-56977BDF2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237" y="1402080"/>
            <a:ext cx="5479715" cy="506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259A74-E7C6-50F7-A49B-C687BD21318A}"/>
              </a:ext>
            </a:extLst>
          </p:cNvPr>
          <p:cNvSpPr txBox="1"/>
          <p:nvPr/>
        </p:nvSpPr>
        <p:spPr>
          <a:xfrm>
            <a:off x="7362497" y="1681192"/>
            <a:ext cx="34684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results from KNN yielded a lower accuracy compared to both SVM models with only 25.81% accuracy.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Ranks 5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among all models</a:t>
            </a:r>
          </a:p>
        </p:txBody>
      </p:sp>
    </p:spTree>
    <p:extLst>
      <p:ext uri="{BB962C8B-B14F-4D97-AF65-F5344CB8AC3E}">
        <p14:creationId xmlns:p14="http://schemas.microsoft.com/office/powerpoint/2010/main" val="4026645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3A32-DA69-EB45-479C-20BD46418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Conclusions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A4FC55-2FA8-F440-1F7A-4602804C8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2" y="2097742"/>
            <a:ext cx="8535988" cy="38966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5040102010807070707" pitchFamily="18" charset="2"/>
              <a:buChar char="•"/>
            </a:pPr>
            <a:r>
              <a:rPr lang="en-US">
                <a:solidFill>
                  <a:schemeClr val="tx1"/>
                </a:solidFill>
              </a:rPr>
              <a:t>The final result of this analysis yielded positive results.</a:t>
            </a:r>
          </a:p>
          <a:p>
            <a:pPr marL="342900" indent="-342900">
              <a:buClr>
                <a:srgbClr val="FFFFFF"/>
              </a:buClr>
              <a:buFont typeface="Arial" panose="05040102010807070707" pitchFamily="18" charset="2"/>
              <a:buChar char="•"/>
            </a:pPr>
            <a:r>
              <a:rPr lang="en-US">
                <a:solidFill>
                  <a:schemeClr val="tx1"/>
                </a:solidFill>
              </a:rPr>
              <a:t>The best way to predict successful fantasy tiers is by using the average fantasy points.</a:t>
            </a:r>
          </a:p>
        </p:txBody>
      </p:sp>
    </p:spTree>
    <p:extLst>
      <p:ext uri="{BB962C8B-B14F-4D97-AF65-F5344CB8AC3E}">
        <p14:creationId xmlns:p14="http://schemas.microsoft.com/office/powerpoint/2010/main" val="3626396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8">
            <a:extLst>
              <a:ext uri="{FF2B5EF4-FFF2-40B4-BE49-F238E27FC236}">
                <a16:creationId xmlns:a16="http://schemas.microsoft.com/office/drawing/2014/main" id="{8F1EF17D-1B70-428C-8A8A-A2C5B390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2FAEDF3-CEC8-4BF6-8EA7-4079C4718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98DB8F4-CD77-4FCC-8544-ADE8B478C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2202DFE-039D-48E4-8536-FA30F248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1F05E26-510E-4164-83C7-28E4FE9D7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32161A-50D4-4D96-887A-98FC92093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7" name="Rectangle 15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C9D05C-A3A6-5305-08D4-571F83B3C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518748" cy="11424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Additional Analyses</a:t>
            </a:r>
          </a:p>
        </p:txBody>
      </p:sp>
      <p:sp>
        <p:nvSpPr>
          <p:cNvPr id="28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7D68E104-482F-1D93-AEFF-495A6AE87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6" r="9515" b="2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01A8A-BE97-F69A-047E-4336EFF25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32710" y="1822449"/>
            <a:ext cx="3479419" cy="30702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sz="1400">
                <a:solidFill>
                  <a:schemeClr val="tx1"/>
                </a:solidFill>
              </a:rPr>
              <a:t>One thing to make note of is the additional analyses and results that can spin off this.</a:t>
            </a:r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sz="1400">
                <a:solidFill>
                  <a:schemeClr val="tx1"/>
                </a:solidFill>
              </a:rPr>
              <a:t>This can potentially predict overall team success.</a:t>
            </a:r>
          </a:p>
          <a:p>
            <a:pPr marL="342900" indent="-342900">
              <a:buClr>
                <a:srgbClr val="FFFFFF"/>
              </a:buClr>
              <a:buFont typeface="Wingdings 3" panose="05040102010807070707" pitchFamily="18" charset="2"/>
              <a:buChar char=""/>
            </a:pPr>
            <a:r>
              <a:rPr lang="en-US" sz="1400">
                <a:solidFill>
                  <a:schemeClr val="tx1"/>
                </a:solidFill>
              </a:rPr>
              <a:t>Teams with more tier 1 players generally played worse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115692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3A32-DA69-EB45-479C-20BD4641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14" y="174125"/>
            <a:ext cx="8534400" cy="1507067"/>
          </a:xfrm>
        </p:spPr>
        <p:txBody>
          <a:bodyPr/>
          <a:lstStyle/>
          <a:p>
            <a:r>
              <a:rPr lang="en-US" dirty="0"/>
              <a:t>Next Improvements to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EB8102-CC26-E607-C0B1-FCEC70A2CE0B}"/>
              </a:ext>
            </a:extLst>
          </p:cNvPr>
          <p:cNvSpPr txBox="1"/>
          <p:nvPr/>
        </p:nvSpPr>
        <p:spPr>
          <a:xfrm>
            <a:off x="508958" y="1552755"/>
            <a:ext cx="740146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 dimensionality to strengthen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Coaching effectiveness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Injuries (past and current)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Information about opposing team each week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Play calling percentage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Time of possession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Location of game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Temperature and weather conditions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NFL combine statistics, player height and weight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Referee statistics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framework to automatically update models with new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framework to remove junk data from model in cases of cheating or PED use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669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3A32-DA69-EB45-479C-20BD4641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14" y="174125"/>
            <a:ext cx="8534400" cy="1507067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pic>
        <p:nvPicPr>
          <p:cNvPr id="1026" name="Picture 2" descr="Why Has IBM's Watson Failed? | Armstrong Economics">
            <a:extLst>
              <a:ext uri="{FF2B5EF4-FFF2-40B4-BE49-F238E27FC236}">
                <a16:creationId xmlns:a16="http://schemas.microsoft.com/office/drawing/2014/main" id="{754B5593-8E81-AC84-1ED9-B87AEA267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032" y="826667"/>
            <a:ext cx="5392355" cy="253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D83A89-58A3-2BBF-FE2B-958E31E53CA2}"/>
              </a:ext>
            </a:extLst>
          </p:cNvPr>
          <p:cNvSpPr txBox="1"/>
          <p:nvPr/>
        </p:nvSpPr>
        <p:spPr>
          <a:xfrm>
            <a:off x="388189" y="1863306"/>
            <a:ext cx="55467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Dimensionality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Unpredictability – injuries, trades, suspensions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Team momentum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Effect of coaches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DFB6B9-A88F-93D4-3F02-E16DCCA76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430" y="3643470"/>
            <a:ext cx="6496957" cy="227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31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619FF-9002-0ADD-5636-F27201F00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1249083"/>
          </a:xfrm>
        </p:spPr>
        <p:txBody>
          <a:bodyPr/>
          <a:lstStyle/>
          <a:p>
            <a:r>
              <a:rPr lang="en-US"/>
              <a:t>Market Size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B0AB1-F6FB-46C5-FD84-F086FF9C2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2" y="1783977"/>
            <a:ext cx="4815636" cy="42104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5040102010807070707" pitchFamily="18" charset="2"/>
              <a:buChar char="•"/>
            </a:pPr>
            <a:r>
              <a:rPr lang="en-US">
                <a:solidFill>
                  <a:schemeClr val="tx1"/>
                </a:solidFill>
              </a:rPr>
              <a:t>~$18 Billion market in 2021</a:t>
            </a:r>
          </a:p>
          <a:p>
            <a:pPr marL="800100" lvl="1" indent="-342900">
              <a:buClr>
                <a:srgbClr val="FFFFFF"/>
              </a:buClr>
              <a:buFont typeface="Arial" panose="05040102010807070707" pitchFamily="18" charset="2"/>
              <a:buChar char="•"/>
            </a:pPr>
            <a:r>
              <a:rPr lang="en-US">
                <a:solidFill>
                  <a:schemeClr val="tx1"/>
                </a:solidFill>
              </a:rPr>
              <a:t>~$9 Billion for NFL</a:t>
            </a:r>
          </a:p>
          <a:p>
            <a:pPr marL="342900" indent="-342900">
              <a:buClr>
                <a:srgbClr val="FFFFFF"/>
              </a:buClr>
              <a:buFont typeface="Arial" panose="05040102010807070707" pitchFamily="18" charset="2"/>
              <a:buChar char="•"/>
            </a:pPr>
            <a:r>
              <a:rPr lang="en-US">
                <a:solidFill>
                  <a:schemeClr val="tx1"/>
                </a:solidFill>
              </a:rPr>
              <a:t>~57 Million users</a:t>
            </a:r>
          </a:p>
          <a:p>
            <a:pPr marL="800100" lvl="1" indent="-342900">
              <a:buClr>
                <a:srgbClr val="FFFFFF"/>
              </a:buClr>
              <a:buFont typeface="Arial" panose="05040102010807070707" pitchFamily="18" charset="2"/>
              <a:buChar char="•"/>
            </a:pPr>
            <a:r>
              <a:rPr lang="en-US">
                <a:solidFill>
                  <a:schemeClr val="tx1"/>
                </a:solidFill>
              </a:rPr>
              <a:t>~40 Million users for NFL</a:t>
            </a:r>
          </a:p>
        </p:txBody>
      </p:sp>
      <p:pic>
        <p:nvPicPr>
          <p:cNvPr id="4" name="Picture 4" descr="Timeline&#10;&#10;Description automatically generated">
            <a:extLst>
              <a:ext uri="{FF2B5EF4-FFF2-40B4-BE49-F238E27FC236}">
                <a16:creationId xmlns:a16="http://schemas.microsoft.com/office/drawing/2014/main" id="{F7B6CC8B-EDD8-4DA8-E91E-A6C41B200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949" y="1784548"/>
            <a:ext cx="4894729" cy="481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96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F5D73-3CDF-1C53-3D69-00EE0C110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172" y="598084"/>
            <a:ext cx="8534400" cy="1507067"/>
          </a:xfrm>
        </p:spPr>
        <p:txBody>
          <a:bodyPr/>
          <a:lstStyle/>
          <a:p>
            <a:r>
              <a:rPr lang="en-US" dirty="0"/>
              <a:t>Dictionary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0F51EC-58D2-E074-584A-546DE8D364FA}"/>
              </a:ext>
            </a:extLst>
          </p:cNvPr>
          <p:cNvSpPr txBox="1"/>
          <p:nvPr/>
        </p:nvSpPr>
        <p:spPr>
          <a:xfrm>
            <a:off x="926592" y="2105151"/>
            <a:ext cx="6217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WR - Wide Receiver</a:t>
            </a:r>
          </a:p>
          <a:p>
            <a:r>
              <a:rPr lang="en-US" dirty="0"/>
              <a:t>QB – Quarter Back</a:t>
            </a:r>
          </a:p>
          <a:p>
            <a:r>
              <a:rPr lang="en-US" dirty="0"/>
              <a:t>RB – Running Back</a:t>
            </a:r>
          </a:p>
          <a:p>
            <a:r>
              <a:rPr lang="en-US" dirty="0"/>
              <a:t>TE – Tight End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17DAA7-641F-9100-1F9D-2A6EF4037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129" y="1692888"/>
            <a:ext cx="6217921" cy="419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628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CDCA06-8821-A8D6-9607-149DC3924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996" y="200684"/>
            <a:ext cx="9574008" cy="645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327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33BF07-BA7E-1FB5-17F6-FCF4BB857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705" y="569343"/>
            <a:ext cx="8982589" cy="60577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F8D16E-4CDB-95C6-79DE-3E67F906C9FA}"/>
              </a:ext>
            </a:extLst>
          </p:cNvPr>
          <p:cNvSpPr txBox="1"/>
          <p:nvPr/>
        </p:nvSpPr>
        <p:spPr>
          <a:xfrm>
            <a:off x="2441275" y="127356"/>
            <a:ext cx="7901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Points/Game for Top 80 Players with Highest Season Totals</a:t>
            </a:r>
          </a:p>
        </p:txBody>
      </p:sp>
    </p:spTree>
    <p:extLst>
      <p:ext uri="{BB962C8B-B14F-4D97-AF65-F5344CB8AC3E}">
        <p14:creationId xmlns:p14="http://schemas.microsoft.com/office/powerpoint/2010/main" val="3338488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>
            <a:extLst>
              <a:ext uri="{FF2B5EF4-FFF2-40B4-BE49-F238E27FC236}">
                <a16:creationId xmlns:a16="http://schemas.microsoft.com/office/drawing/2014/main" id="{62CE031E-EE35-4AA7-9784-80509332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118D62D3-5800-4F4A-95BE-C1A2BB8B2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C9E4F52-5D94-4242-AC69-EE6A23FAB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22CC7C0-D1D6-4FF0-A60C-1AEB9C873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9B43E48-8275-4871-8745-F5CB75CFD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E87ED701-F942-4771-8F92-6EFCC2E8E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04E4523-EA2C-4923-0E23-CD062F66C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Process</a:t>
            </a:r>
          </a:p>
        </p:txBody>
      </p:sp>
      <p:pic>
        <p:nvPicPr>
          <p:cNvPr id="73" name="Picture 73" descr="Table&#10;&#10;Description automatically generated">
            <a:extLst>
              <a:ext uri="{FF2B5EF4-FFF2-40B4-BE49-F238E27FC236}">
                <a16:creationId xmlns:a16="http://schemas.microsoft.com/office/drawing/2014/main" id="{D98DE4F4-E7E7-7710-A871-83C35E479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39" y="1115828"/>
            <a:ext cx="5304759" cy="2811522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E7B1E9-4036-D487-613E-B1D90AB23C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99654" y="733647"/>
            <a:ext cx="4419171" cy="35758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</a:rPr>
              <a:t>Place all eligible(started 8 or more games) WRs into tiers based on average fantasy points per game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</a:rPr>
              <a:t>Place the teammates of these WRs into tiers based on average points per game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</a:rPr>
              <a:t>Merge data to create data frame with WR and their teammates all on single rows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</a:rPr>
              <a:t>Subset data for modeling</a:t>
            </a:r>
          </a:p>
          <a:p>
            <a:pPr>
              <a:buFont typeface="Wingdings 3" panose="05040102010807070707" pitchFamily="18" charset="2"/>
              <a:buChar char=""/>
            </a:pPr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A4C7E44-2D4D-F105-63B3-8A7ED8B3A3C7}"/>
              </a:ext>
            </a:extLst>
          </p:cNvPr>
          <p:cNvSpPr txBox="1"/>
          <p:nvPr/>
        </p:nvSpPr>
        <p:spPr>
          <a:xfrm>
            <a:off x="1156510" y="670127"/>
            <a:ext cx="55988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Original Data Set (28 attributes)</a:t>
            </a:r>
          </a:p>
        </p:txBody>
      </p:sp>
    </p:spTree>
    <p:extLst>
      <p:ext uri="{BB962C8B-B14F-4D97-AF65-F5344CB8AC3E}">
        <p14:creationId xmlns:p14="http://schemas.microsoft.com/office/powerpoint/2010/main" val="2913205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45DAAF-9571-8A0B-1163-71694B980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511" y="120769"/>
            <a:ext cx="4462596" cy="30095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7EDCC-12B7-51B7-D315-A5E8982E9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893" y="120769"/>
            <a:ext cx="4462596" cy="30095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B3CFD3-E321-FFBF-A826-D3D6CC183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5510" y="3727691"/>
            <a:ext cx="4462598" cy="30095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20FD9F-3203-A421-D6B8-3C04BB56E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3893" y="3727692"/>
            <a:ext cx="4462597" cy="300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12918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2837</TotalTime>
  <Words>763</Words>
  <Application>Microsoft Macintosh PowerPoint</Application>
  <PresentationFormat>Widescreen</PresentationFormat>
  <Paragraphs>119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Century Gothic</vt:lpstr>
      <vt:lpstr>Wingdings 3</vt:lpstr>
      <vt:lpstr>Slice</vt:lpstr>
      <vt:lpstr>Data Mining NFL player performance</vt:lpstr>
      <vt:lpstr>Objective</vt:lpstr>
      <vt:lpstr>Challenges</vt:lpstr>
      <vt:lpstr>Market Size</vt:lpstr>
      <vt:lpstr>Dictionary</vt:lpstr>
      <vt:lpstr>PowerPoint Presentation</vt:lpstr>
      <vt:lpstr>PowerPoint Presentation</vt:lpstr>
      <vt:lpstr>Process</vt:lpstr>
      <vt:lpstr>PowerPoint Presentation</vt:lpstr>
      <vt:lpstr>WR Tiers </vt:lpstr>
      <vt:lpstr>QB Tiers</vt:lpstr>
      <vt:lpstr>RB Tiers</vt:lpstr>
      <vt:lpstr>TE Tiers</vt:lpstr>
      <vt:lpstr>WR Teammates</vt:lpstr>
      <vt:lpstr>Final Data set</vt:lpstr>
      <vt:lpstr>Variables Used for Classification and Prediction</vt:lpstr>
      <vt:lpstr>NaÏve Bayes (Holdout Test, p = 0.7)</vt:lpstr>
      <vt:lpstr>NaÏve Bayes With Cross Validation</vt:lpstr>
      <vt:lpstr>Random Forest</vt:lpstr>
      <vt:lpstr>SVM (Linear Kernel) </vt:lpstr>
      <vt:lpstr>SVM (Polynomial Kernel)</vt:lpstr>
      <vt:lpstr>K-nearest neighbor</vt:lpstr>
      <vt:lpstr>Conclusions  </vt:lpstr>
      <vt:lpstr>Additional Analyses</vt:lpstr>
      <vt:lpstr>Next Improvements to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 NFL player performance</dc:title>
  <dc:creator>T.J. Brown</dc:creator>
  <cp:lastModifiedBy>Christopher Fredrick</cp:lastModifiedBy>
  <cp:revision>223</cp:revision>
  <dcterms:created xsi:type="dcterms:W3CDTF">2022-09-17T17:51:14Z</dcterms:created>
  <dcterms:modified xsi:type="dcterms:W3CDTF">2022-09-20T20:36:02Z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